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93" r:id="rId3"/>
    <p:sldId id="424" r:id="rId4"/>
    <p:sldId id="609" r:id="rId5"/>
    <p:sldId id="611" r:id="rId6"/>
    <p:sldId id="542" r:id="rId7"/>
    <p:sldId id="614" r:id="rId8"/>
    <p:sldId id="539" r:id="rId9"/>
    <p:sldId id="613" r:id="rId10"/>
    <p:sldId id="543" r:id="rId11"/>
    <p:sldId id="594" r:id="rId12"/>
    <p:sldId id="444" r:id="rId13"/>
    <p:sldId id="599" r:id="rId14"/>
    <p:sldId id="615" r:id="rId15"/>
    <p:sldId id="601" r:id="rId16"/>
    <p:sldId id="626" r:id="rId17"/>
    <p:sldId id="627" r:id="rId18"/>
    <p:sldId id="628" r:id="rId19"/>
    <p:sldId id="629" r:id="rId20"/>
    <p:sldId id="630" r:id="rId21"/>
    <p:sldId id="633" r:id="rId22"/>
    <p:sldId id="634" r:id="rId23"/>
    <p:sldId id="635" r:id="rId24"/>
    <p:sldId id="636" r:id="rId25"/>
    <p:sldId id="637" r:id="rId26"/>
    <p:sldId id="638" r:id="rId27"/>
    <p:sldId id="639" r:id="rId28"/>
    <p:sldId id="640" r:id="rId29"/>
    <p:sldId id="641" r:id="rId30"/>
    <p:sldId id="619" r:id="rId31"/>
    <p:sldId id="620" r:id="rId32"/>
    <p:sldId id="621" r:id="rId33"/>
    <p:sldId id="658" r:id="rId34"/>
    <p:sldId id="659" r:id="rId35"/>
    <p:sldId id="624" r:id="rId36"/>
    <p:sldId id="644" r:id="rId37"/>
    <p:sldId id="645" r:id="rId38"/>
    <p:sldId id="646" r:id="rId39"/>
    <p:sldId id="648" r:id="rId40"/>
    <p:sldId id="649" r:id="rId41"/>
    <p:sldId id="650" r:id="rId42"/>
    <p:sldId id="651" r:id="rId43"/>
    <p:sldId id="653" r:id="rId44"/>
    <p:sldId id="656" r:id="rId45"/>
    <p:sldId id="655" r:id="rId46"/>
    <p:sldId id="654" r:id="rId47"/>
    <p:sldId id="657" r:id="rId4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A9D18E"/>
    <a:srgbClr val="D1D7E1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1" autoAdjust="0"/>
    <p:restoredTop sz="94660"/>
  </p:normalViewPr>
  <p:slideViewPr>
    <p:cSldViewPr snapToGrid="0">
      <p:cViewPr varScale="1">
        <p:scale>
          <a:sx n="94" d="100"/>
          <a:sy n="94" d="100"/>
        </p:scale>
        <p:origin x="17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17/05/2015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2332265"/>
            <a:ext cx="8653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você precisa para continuar crendo nele?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700958"/>
            <a:ext cx="8909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te faz crer em Jesus?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62645" y="80282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1589317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673682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62645" y="80282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1589317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673682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45179" y="1485999"/>
            <a:ext cx="5412921" cy="5143401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0067" y="4898572"/>
            <a:ext cx="3837003" cy="1363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2.1-12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Casamento em Caná/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água transformada em vinho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64772" y="3535137"/>
            <a:ext cx="3725635" cy="1363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2.13-17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Purificação do templo/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desafio aos judeus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255" y="2081895"/>
            <a:ext cx="3420626" cy="14532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2.18-22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Diálogo tenso/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fé dos discipulos  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33224" y="3365400"/>
            <a:ext cx="3420626" cy="14532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2.23-25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Jesus avalia a fé/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5306" y="5139353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2.23-24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...muitos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vendo os sinais que ele fazia,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no seu nome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próprio Jesus não se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confiava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eles, porque os conhecia a todos.</a:t>
            </a:r>
          </a:p>
        </p:txBody>
      </p:sp>
    </p:spTree>
    <p:extLst>
      <p:ext uri="{BB962C8B-B14F-4D97-AF65-F5344CB8AC3E}">
        <p14:creationId xmlns:p14="http://schemas.microsoft.com/office/powerpoint/2010/main" val="196045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62645" y="80282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1589317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673682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45179" y="1485999"/>
            <a:ext cx="5412921" cy="5143401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0067" y="4898572"/>
            <a:ext cx="3837003" cy="1363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2.1-12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Casamento em Caná/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água transformada em vinho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64772" y="3535137"/>
            <a:ext cx="3725635" cy="1363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2.13-17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Purificação do templo/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desafio aos judeus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255" y="2081895"/>
            <a:ext cx="3420626" cy="14532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2.18-22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Diálogo tenso/ 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fé dos discipulos  </a:t>
            </a:r>
            <a:endParaRPr lang="pt-B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33224" y="3365400"/>
            <a:ext cx="3420626" cy="14532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2.23-25</a:t>
            </a:r>
          </a:p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Jesus avalia a fé/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5306" y="5139353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2.23-24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...muitos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vendo os sinais que ele fazia,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creram no seu nome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próprio Jesus não se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confiava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eles, porque os conhecia a todos.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4256" y="605795"/>
            <a:ext cx="5910943" cy="263149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Questionamento sobre a razão da fé.</a:t>
            </a:r>
            <a:endParaRPr lang="pt-BR" sz="55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2249" y="3508586"/>
            <a:ext cx="7591550" cy="309315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Pode levar a uma 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que não é salvadora.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idólatra.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centrada no homem, fé na fé.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religiosa e de aparência.   </a:t>
            </a:r>
            <a:endParaRPr lang="pt-BR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4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2.18-22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2.18-22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7173"/>
            <a:ext cx="9144000" cy="48017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Indagaram os judeus,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respeito do santuário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seu corpo.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 dito isto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 creram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Escritura e na palavra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havia dito. 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8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os nossos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17716" y="2329544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31324" y="273503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/>
              <a:t>3</a:t>
            </a:r>
            <a:r>
              <a:rPr lang="pt-BR" sz="2600" b="1" dirty="0" smtClean="0"/>
              <a:t> – Crer se Ele corresponder à minha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os nossos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17716" y="2329544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31324" y="273503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/>
              <a:t>3</a:t>
            </a:r>
            <a:r>
              <a:rPr lang="pt-BR" sz="2600" b="1" dirty="0" smtClean="0"/>
              <a:t> – Crer se Ele corresponder à minha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" y="2613"/>
            <a:ext cx="9151951" cy="686121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0067" y="335849"/>
            <a:ext cx="8392676" cy="1821268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resolver seus </a:t>
            </a:r>
            <a:r>
              <a:rPr lang="pt-BR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problemas ou </a:t>
            </a:r>
            <a:r>
              <a:rPr lang="pt-BR" sz="3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</a:t>
            </a:r>
            <a:r>
              <a:rPr lang="pt-BR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evitar perseguição 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3855" y="3059954"/>
            <a:ext cx="9097537" cy="340093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suplantarem o Salvador, veremos suas obras, mas não a sua glória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44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958" y="580034"/>
            <a:ext cx="8997042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apenas se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corresponder à sua fé. 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543" y="1824990"/>
            <a:ext cx="9493134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vemos as suas obras e não vemos      </a:t>
            </a:r>
          </a:p>
          <a:p>
            <a:pPr algn="ctr"/>
            <a:r>
              <a:rPr lang="pt-BR" sz="4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sua glória, nossa fé é falsa e também idólatra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3347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2332265"/>
            <a:ext cx="8653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você precisa para continuar crendo nele?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6" y="700958"/>
            <a:ext cx="8909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C00000"/>
                </a:solidFill>
                <a:latin typeface="+mj-lt"/>
              </a:rPr>
              <a:t>O que te faz crer em Jesus?</a:t>
            </a:r>
            <a:endParaRPr lang="pt-BR" sz="6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413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951" y="7173"/>
            <a:ext cx="9144000" cy="48017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Indagaram os judeus,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respeito do santuário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seu corpo.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dentre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 dito isto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 creram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Escritura e na palavra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havia dito. 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-991"/>
            <a:ext cx="9144000" cy="48017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os judeus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respeito do santuário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seu corpo.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dentre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 dito isto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 creram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Escritura e na palavra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havia dito. 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86250" y="8918"/>
            <a:ext cx="4849799" cy="22269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indagam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Jesus pondera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concluem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João explica </a:t>
            </a:r>
            <a:endParaRPr lang="pt-BR" sz="27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-991"/>
            <a:ext cx="9144000" cy="48017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os judeus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mesmo?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falava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respeito do santuário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seu corpo.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ressurreto dentre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 dito isto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 creram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Escritura e na palavra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havia dito. 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86250" y="8918"/>
            <a:ext cx="4849799" cy="22269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indagam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Jesus pondera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concluem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C00000"/>
                </a:solidFill>
              </a:rPr>
              <a:t>João explica (ela estava lá) </a:t>
            </a:r>
            <a:endParaRPr lang="pt-BR" sz="2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8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Indagaram os judeus,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5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judeus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Liderança Judaica.</a:t>
            </a:r>
            <a:endParaRPr lang="pt-BR" sz="28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Cobrança de autoridade.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 conteúdo é a fé – salvação – missão de Cristo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Tudo contraria a fé judáica do período</a:t>
            </a:r>
          </a:p>
          <a:p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15052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u="sng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Liderança Judaica.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Cobrança de autoridade.</a:t>
            </a:r>
            <a:endParaRPr lang="pt-BR" sz="28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 conteúdo é a fé – salvação – missão de Cristo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Tudo contraria a fé judáica do período</a:t>
            </a:r>
          </a:p>
          <a:p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270342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Destruí este santuário e em três dias o levantarei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Liderança Judaica.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Cobrança de autoridade.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O conteúdo é a fé – salvação – missão de Cristo.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Contrária à fé judáica no período.</a:t>
            </a:r>
          </a:p>
          <a:p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15549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quarenta e seis anos foi construido este santuário, e tu em três dias levantarás o mesmo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u="sng" dirty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Liderança Judaica.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Cobrança de autoridade.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O conteúdo é a fé – salvação – missão de Cristo.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Contrária à </a:t>
            </a:r>
            <a:r>
              <a:rPr lang="pt-BR" sz="2800" smtClean="0"/>
              <a:t>fé judaica </a:t>
            </a:r>
            <a:r>
              <a:rPr lang="pt-BR" sz="2800" dirty="0" smtClean="0"/>
              <a:t>no período.</a:t>
            </a:r>
          </a:p>
          <a:p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371274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310493"/>
            <a:ext cx="9054192" cy="44821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593308"/>
            <a:ext cx="874395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Católica    - Evangélica  - Espírita   - Ateista  - Testemunha </a:t>
            </a:r>
            <a:r>
              <a:rPr lang="pt-BR" sz="4500" dirty="0">
                <a:solidFill>
                  <a:schemeClr val="bg1"/>
                </a:solidFill>
              </a:rPr>
              <a:t>de </a:t>
            </a:r>
            <a:r>
              <a:rPr lang="pt-BR" sz="4500" dirty="0" smtClean="0">
                <a:solidFill>
                  <a:schemeClr val="bg1"/>
                </a:solidFill>
              </a:rPr>
              <a:t>Jeová   - Umbanda  -  Candonblé  - Budista  - Mormos   -  Judaísmo   -  Esotéricos  - Indígenas  - Espiritualistas   - Islamismo  - Hinduísmo</a:t>
            </a:r>
            <a:endParaRPr lang="pt-BR" sz="4500" dirty="0">
              <a:solidFill>
                <a:schemeClr val="bg1"/>
              </a:solidFill>
            </a:endParaRPr>
          </a:p>
          <a:p>
            <a:pPr algn="ctr"/>
            <a:r>
              <a:rPr lang="pt-BR" sz="4500" dirty="0" smtClean="0"/>
              <a:t>   </a:t>
            </a:r>
            <a:endParaRPr lang="pt-BR" sz="4500" dirty="0"/>
          </a:p>
        </p:txBody>
      </p:sp>
      <p:sp>
        <p:nvSpPr>
          <p:cNvPr id="8" name="TextBox 7"/>
          <p:cNvSpPr txBox="1"/>
          <p:nvPr/>
        </p:nvSpPr>
        <p:spPr>
          <a:xfrm>
            <a:off x="636920" y="3434230"/>
            <a:ext cx="7862207" cy="1384995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dirty="0" smtClean="0">
                <a:solidFill>
                  <a:srgbClr val="C00000"/>
                </a:solidFill>
              </a:rPr>
              <a:t>SINCRETISMO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200" dirty="0" smtClean="0">
                <a:solidFill>
                  <a:srgbClr val="C00000"/>
                </a:solidFill>
              </a:rPr>
              <a:t>Ramificações: Centenas</a:t>
            </a:r>
            <a:endParaRPr lang="pt-BR" sz="4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57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310493"/>
            <a:ext cx="9054192" cy="44821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593308"/>
            <a:ext cx="874395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Católica    </a:t>
            </a:r>
          </a:p>
          <a:p>
            <a:pPr marL="685800" indent="-685800">
              <a:buFontTx/>
              <a:buChar char="-"/>
            </a:pPr>
            <a:r>
              <a:rPr lang="pt-BR" sz="4500" dirty="0" smtClean="0">
                <a:solidFill>
                  <a:srgbClr val="FFFF00"/>
                </a:solidFill>
              </a:rPr>
              <a:t>Romana</a:t>
            </a:r>
          </a:p>
          <a:p>
            <a:pPr marL="685800" indent="-685800">
              <a:buFontTx/>
              <a:buChar char="-"/>
            </a:pPr>
            <a:r>
              <a:rPr lang="pt-BR" sz="4500" dirty="0" smtClean="0">
                <a:solidFill>
                  <a:srgbClr val="FFFF00"/>
                </a:solidFill>
              </a:rPr>
              <a:t>Ortodoxa</a:t>
            </a:r>
          </a:p>
          <a:p>
            <a:pPr marL="685800" indent="-685800">
              <a:buFontTx/>
              <a:buChar char="-"/>
            </a:pPr>
            <a:r>
              <a:rPr lang="pt-BR" sz="4500" dirty="0" smtClean="0">
                <a:solidFill>
                  <a:srgbClr val="FFFF00"/>
                </a:solidFill>
              </a:rPr>
              <a:t>Brasileira</a:t>
            </a:r>
          </a:p>
          <a:p>
            <a:pPr marL="685800" indent="-685800">
              <a:buFontTx/>
              <a:buChar char="-"/>
            </a:pPr>
            <a:r>
              <a:rPr lang="pt-BR" sz="4500" dirty="0" smtClean="0">
                <a:solidFill>
                  <a:srgbClr val="FFFF00"/>
                </a:solidFill>
              </a:rPr>
              <a:t>Ramificações sincretistas</a:t>
            </a:r>
          </a:p>
          <a:p>
            <a:pPr algn="ctr"/>
            <a:endParaRPr lang="pt-BR" sz="4500" dirty="0" smtClean="0">
              <a:solidFill>
                <a:schemeClr val="bg1"/>
              </a:solidFill>
            </a:endParaRPr>
          </a:p>
          <a:p>
            <a:pPr algn="ctr"/>
            <a:r>
              <a:rPr lang="pt-BR" sz="4500" dirty="0" smtClean="0"/>
              <a:t>   </a:t>
            </a:r>
            <a:endParaRPr lang="pt-BR" sz="4500" dirty="0"/>
          </a:p>
        </p:txBody>
      </p:sp>
    </p:spTree>
    <p:extLst>
      <p:ext uri="{BB962C8B-B14F-4D97-AF65-F5344CB8AC3E}">
        <p14:creationId xmlns:p14="http://schemas.microsoft.com/office/powerpoint/2010/main" val="416790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127945"/>
            <a:ext cx="9054192" cy="466474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127944"/>
            <a:ext cx="874395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Evangélica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Pentecostal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Neopentecostal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Tradicional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Livre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Renovada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Reformada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Carismática</a:t>
            </a:r>
            <a:r>
              <a:rPr lang="pt-BR" sz="3500" dirty="0" smtClean="0"/>
              <a:t> 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4019550" y="5944244"/>
            <a:ext cx="49204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Etc.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3061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127945"/>
            <a:ext cx="9054192" cy="466474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127944"/>
            <a:ext cx="8743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Batistas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7 famílias denominacionais.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Outros que levam o nome.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34459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127945"/>
            <a:ext cx="9054192" cy="466474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127944"/>
            <a:ext cx="8743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Assembléia de Deus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10 famílias denominacionais.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Outros que levam o nome.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39289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r>
              <a:rPr lang="pt-BR" sz="3200" dirty="0" smtClean="0"/>
              <a:t> </a:t>
            </a:r>
          </a:p>
          <a:p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40928" y="2127945"/>
            <a:ext cx="9054192" cy="466474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196049" y="2127944"/>
            <a:ext cx="8743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solidFill>
                  <a:schemeClr val="bg1"/>
                </a:solidFill>
              </a:rPr>
              <a:t>Neopentecostais e livres</a:t>
            </a:r>
          </a:p>
          <a:p>
            <a:pPr marL="685800" indent="-685800">
              <a:buFontTx/>
              <a:buChar char="-"/>
            </a:pPr>
            <a:r>
              <a:rPr lang="pt-BR" sz="3500" dirty="0" smtClean="0">
                <a:solidFill>
                  <a:srgbClr val="FFFF00"/>
                </a:solidFill>
              </a:rPr>
              <a:t>Impossível contabilizar.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30784" y="3724916"/>
            <a:ext cx="7862207" cy="2369880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700" dirty="0" smtClean="0">
                <a:solidFill>
                  <a:srgbClr val="C00000"/>
                </a:solidFill>
              </a:rPr>
              <a:t>Todos dizem que tem fé.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700" dirty="0" smtClean="0">
                <a:solidFill>
                  <a:srgbClr val="C00000"/>
                </a:solidFill>
              </a:rPr>
              <a:t>Todos creem de alguma forma em Cristo.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700" dirty="0" smtClean="0">
                <a:solidFill>
                  <a:srgbClr val="C00000"/>
                </a:solidFill>
              </a:rPr>
              <a:t>Todos afirmam que chegarão ao céu. </a:t>
            </a:r>
            <a:endParaRPr lang="pt-BR" sz="37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0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407" y="938893"/>
            <a:ext cx="78132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Vivemos em um país religioso.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O mundo é religioso.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Fé precisa ser provada/ questionada.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Fé (bíblica) não pode ser decidida e definida pelas individualidades do homem.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369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958" y="580034"/>
            <a:ext cx="8997042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apenas se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corresponder à sua fé. 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543" y="1824990"/>
            <a:ext cx="9493134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vemos as suas obras e não vemos      </a:t>
            </a:r>
          </a:p>
          <a:p>
            <a:pPr algn="ctr"/>
            <a:r>
              <a:rPr lang="pt-BR" sz="4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sua glória, nossa fé é falsa e também idólatra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07030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Não endureça o coração diante de Cristo.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Indagaram os judeus, e  disseram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Ponderou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Destruí este santuário e em três dias o levantarei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Disseram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05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Não endureça o coração diante de Cristo.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669472"/>
            <a:ext cx="9144000" cy="32866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</a:t>
            </a:r>
            <a:r>
              <a:rPr lang="pt-BR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Jesus e </a:t>
            </a:r>
            <a:r>
              <a:rPr lang="pt-BR" sz="2800" u="sng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V20 -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</a:t>
            </a: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pois 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</a:t>
            </a:r>
            <a:r>
              <a:rPr lang="pt-BR" sz="28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94201" y="3956077"/>
            <a:ext cx="4849799" cy="1489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indagam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Jesus pondera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b="1" dirty="0" smtClean="0">
                <a:solidFill>
                  <a:srgbClr val="0070C0"/>
                </a:solidFill>
              </a:rPr>
              <a:t>Os judeus concluem</a:t>
            </a:r>
            <a:endParaRPr lang="pt-BR" sz="27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89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437" y="1804305"/>
            <a:ext cx="8923564" cy="9848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a)pokri&amp;nomai </a:t>
            </a:r>
            <a:r>
              <a:rPr lang="pt-BR" sz="2900" i="1" dirty="0" smtClean="0"/>
              <a:t>/apokrinomai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indagar; buscar resposta; questionar.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224" y="2911925"/>
            <a:ext cx="8923564" cy="53860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ei}pon</a:t>
            </a:r>
            <a:r>
              <a:rPr lang="pt-BR" sz="2900" i="1" dirty="0" smtClean="0"/>
              <a:t>/eipan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dizer; falar.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2348" y="4947554"/>
            <a:ext cx="7739742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300" dirty="0" smtClean="0"/>
          </a:p>
          <a:p>
            <a:endParaRPr lang="pt-BR" sz="300" dirty="0"/>
          </a:p>
          <a:p>
            <a:endParaRPr lang="pt-BR" sz="300" dirty="0" smtClean="0"/>
          </a:p>
          <a:p>
            <a:endParaRPr lang="pt-BR" sz="300" dirty="0" smtClean="0"/>
          </a:p>
          <a:p>
            <a:r>
              <a:rPr lang="pt-BR" sz="2800" dirty="0" smtClean="0"/>
              <a:t> ARA - </a:t>
            </a:r>
            <a:r>
              <a:rPr lang="pt-BR" sz="2800" i="1" u="sng" dirty="0" smtClean="0"/>
              <a:t>Perguntaram-lhe</a:t>
            </a:r>
            <a:r>
              <a:rPr lang="pt-BR" sz="2800" i="1" dirty="0"/>
              <a:t>, pois, os judeus: </a:t>
            </a:r>
          </a:p>
          <a:p>
            <a:r>
              <a:rPr lang="pt-BR" sz="2800" dirty="0" smtClean="0"/>
              <a:t> NVI - </a:t>
            </a:r>
            <a:r>
              <a:rPr lang="pt-BR" sz="2800" i="1" dirty="0"/>
              <a:t>Então os judeus lhe </a:t>
            </a:r>
            <a:r>
              <a:rPr lang="pt-BR" sz="2800" i="1" u="sng" dirty="0"/>
              <a:t>perguntaram</a:t>
            </a:r>
            <a:r>
              <a:rPr lang="pt-BR" sz="2800" i="1" dirty="0"/>
              <a:t>: </a:t>
            </a:r>
            <a:endParaRPr lang="pt-BR" sz="2800" i="1" dirty="0" smtClean="0"/>
          </a:p>
          <a:p>
            <a:endParaRPr lang="pt-BR" sz="500" i="1" dirty="0"/>
          </a:p>
          <a:p>
            <a:endParaRPr lang="pt-BR" sz="500" i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379764" y="1094011"/>
            <a:ext cx="1543050" cy="403315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109354" y="1126669"/>
            <a:ext cx="756561" cy="40005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97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84071" y="511215"/>
            <a:ext cx="5951978" cy="12926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algn="ctr"/>
            <a:r>
              <a:rPr lang="pt-BR" sz="2800" dirty="0" smtClean="0"/>
              <a:t>Revoltados/ estado de indagação/ contrariados </a:t>
            </a:r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  <p:sp>
        <p:nvSpPr>
          <p:cNvPr id="14" name="Rectangle 13"/>
          <p:cNvSpPr/>
          <p:nvPr/>
        </p:nvSpPr>
        <p:spPr>
          <a:xfrm>
            <a:off x="-7951" y="1632411"/>
            <a:ext cx="9151951" cy="52255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tx1"/>
                </a:solidFill>
                <a:latin typeface="+mj-lt"/>
              </a:rPr>
              <a:t>15 ocorrências nas narrativas de João – todas referentes aos Judeus.</a:t>
            </a: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174" y="2456128"/>
            <a:ext cx="884374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Os guardas...</a:t>
            </a:r>
          </a:p>
          <a:p>
            <a:endParaRPr lang="pt-BR" sz="2400" dirty="0" smtClean="0">
              <a:solidFill>
                <a:srgbClr val="C00000"/>
              </a:solidFill>
              <a:latin typeface="+mj-lt"/>
            </a:endParaRPr>
          </a:p>
          <a:p>
            <a:endParaRPr lang="pt-BR" sz="500" dirty="0" smtClean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7.46  </a:t>
            </a:r>
            <a:r>
              <a:rPr lang="pt-BR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Responderam eles:</a:t>
            </a:r>
            <a:r>
              <a:rPr lang="pt-B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2400" dirty="0">
                <a:latin typeface="+mj-lt"/>
              </a:rPr>
              <a:t>Jamais alguém falou como este homem.</a:t>
            </a:r>
          </a:p>
          <a:p>
            <a:r>
              <a:rPr lang="pt-BR" sz="2400" dirty="0" smtClean="0">
                <a:latin typeface="+mj-lt"/>
              </a:rPr>
              <a:t>7.47  </a:t>
            </a:r>
            <a:r>
              <a:rPr lang="pt-BR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Replicaram-lhes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, </a:t>
            </a:r>
            <a:r>
              <a:rPr lang="pt-BR" sz="2400" dirty="0">
                <a:latin typeface="+mj-lt"/>
              </a:rPr>
              <a:t>pois, os fariseus: Será que também vós fostes enganados</a:t>
            </a:r>
            <a:r>
              <a:rPr lang="pt-BR" sz="2400" dirty="0" smtClean="0">
                <a:latin typeface="+mj-lt"/>
              </a:rPr>
              <a:t>?</a:t>
            </a:r>
          </a:p>
          <a:p>
            <a:endParaRPr lang="pt-BR" sz="2400" dirty="0">
              <a:latin typeface="+mj-lt"/>
            </a:endParaRPr>
          </a:p>
          <a:p>
            <a:r>
              <a:rPr lang="pt-BR" sz="2400" dirty="0" smtClean="0">
                <a:solidFill>
                  <a:srgbClr val="C00000"/>
                </a:solidFill>
              </a:rPr>
              <a:t>Nicodemos...</a:t>
            </a:r>
          </a:p>
          <a:p>
            <a:endParaRPr lang="pt-BR" sz="2400" dirty="0" smtClean="0">
              <a:solidFill>
                <a:srgbClr val="C00000"/>
              </a:solidFill>
            </a:endParaRPr>
          </a:p>
          <a:p>
            <a:endParaRPr lang="pt-BR" sz="500" dirty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7.52  </a:t>
            </a:r>
            <a:r>
              <a:rPr lang="pt-BR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Responderam eles</a:t>
            </a:r>
            <a:r>
              <a:rPr lang="pt-B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pt-BR" sz="2400" dirty="0">
                <a:latin typeface="+mj-lt"/>
              </a:rPr>
              <a:t>Dar-se-á o caso de que também tu és da Galiléia? Examina e verás que da Galiléia não se levanta profeta</a:t>
            </a:r>
            <a:r>
              <a:rPr lang="pt-BR" sz="2400" dirty="0" smtClean="0">
                <a:latin typeface="+mj-lt"/>
              </a:rPr>
              <a:t>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6283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84071" y="511215"/>
            <a:ext cx="5951978" cy="12926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algn="ctr"/>
            <a:r>
              <a:rPr lang="pt-BR" sz="2800" dirty="0" smtClean="0"/>
              <a:t>Revoltados/ estado de indagação/ contrariados </a:t>
            </a:r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  <p:sp>
        <p:nvSpPr>
          <p:cNvPr id="14" name="Rectangle 13"/>
          <p:cNvSpPr/>
          <p:nvPr/>
        </p:nvSpPr>
        <p:spPr>
          <a:xfrm>
            <a:off x="-7951" y="1632411"/>
            <a:ext cx="9151951" cy="52255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tx1"/>
                </a:solidFill>
                <a:latin typeface="+mj-lt"/>
              </a:rPr>
              <a:t>15 ocorrências nas narrativas de João – todas referentes aos Judeus.</a:t>
            </a: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37" y="2721712"/>
            <a:ext cx="88437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Judeus que creram...</a:t>
            </a:r>
          </a:p>
          <a:p>
            <a:endParaRPr lang="pt-BR" sz="2400" dirty="0" smtClean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8.31-32 -  </a:t>
            </a:r>
            <a:r>
              <a:rPr lang="pt-BR" sz="2400" dirty="0">
                <a:latin typeface="+mj-lt"/>
              </a:rPr>
              <a:t>Disse, pois, Jesus aos judeus que haviam crido nele: Se vós permanecerdes na minha palavra, sois verdadeiramente meus discípulos; e </a:t>
            </a:r>
            <a:r>
              <a:rPr lang="pt-BR" sz="2400" dirty="0" smtClean="0">
                <a:latin typeface="+mj-lt"/>
              </a:rPr>
              <a:t>conhecereis a verdade, e a </a:t>
            </a:r>
            <a:r>
              <a:rPr lang="pt-BR" sz="2400" dirty="0">
                <a:latin typeface="+mj-lt"/>
              </a:rPr>
              <a:t>verdade </a:t>
            </a:r>
            <a:r>
              <a:rPr lang="pt-BR" sz="2400" dirty="0" smtClean="0">
                <a:latin typeface="+mj-lt"/>
              </a:rPr>
              <a:t>vos libertará.</a:t>
            </a:r>
          </a:p>
          <a:p>
            <a:endParaRPr lang="pt-BR" sz="2400" dirty="0">
              <a:latin typeface="+mj-lt"/>
            </a:endParaRPr>
          </a:p>
          <a:p>
            <a:r>
              <a:rPr lang="pt-BR" sz="2400" dirty="0">
                <a:latin typeface="+mj-lt"/>
              </a:rPr>
              <a:t>8.33 -  </a:t>
            </a:r>
            <a:r>
              <a:rPr lang="pt-BR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Responderam-lhe: </a:t>
            </a:r>
            <a:r>
              <a:rPr lang="pt-BR" sz="2400" dirty="0">
                <a:latin typeface="+mj-lt"/>
              </a:rPr>
              <a:t>Somos descendência de Abraão e jamais fomos escravos de alguém; como dizes tu: Sereis livres</a:t>
            </a:r>
            <a:r>
              <a:rPr lang="pt-BR" sz="2400" dirty="0" smtClean="0">
                <a:latin typeface="+mj-lt"/>
              </a:rPr>
              <a:t>?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8210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84071" y="511215"/>
            <a:ext cx="5951978" cy="12926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algn="ctr"/>
            <a:r>
              <a:rPr lang="pt-BR" sz="2800" dirty="0" smtClean="0"/>
              <a:t>Revoltados/ estado de indagação/ contrariados </a:t>
            </a:r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  <p:sp>
        <p:nvSpPr>
          <p:cNvPr id="14" name="Rectangle 13"/>
          <p:cNvSpPr/>
          <p:nvPr/>
        </p:nvSpPr>
        <p:spPr>
          <a:xfrm>
            <a:off x="-7951" y="1632411"/>
            <a:ext cx="9151951" cy="52255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tx1"/>
                </a:solidFill>
                <a:latin typeface="+mj-lt"/>
              </a:rPr>
              <a:t>15 ocorrências nas narrativas de João – todas referentes aos Judeus.</a:t>
            </a: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37" y="2721712"/>
            <a:ext cx="8843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Judeus que creram...</a:t>
            </a:r>
          </a:p>
          <a:p>
            <a:endParaRPr lang="pt-BR" sz="2400" dirty="0" smtClean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344" y="3690939"/>
            <a:ext cx="8843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8.38 </a:t>
            </a:r>
            <a:r>
              <a:rPr lang="pt-BR" sz="2400" dirty="0">
                <a:latin typeface="+mj-lt"/>
              </a:rPr>
              <a:t>-  Eu falo das coisas que vi junto de meu Pai; vós, porém, fazeis o que vistes em vosso pai</a:t>
            </a:r>
            <a:r>
              <a:rPr lang="pt-BR" sz="2400" dirty="0" smtClean="0">
                <a:latin typeface="+mj-lt"/>
              </a:rPr>
              <a:t>.</a:t>
            </a:r>
          </a:p>
          <a:p>
            <a:endParaRPr lang="pt-BR" sz="2400" dirty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8.39 -  </a:t>
            </a:r>
            <a:r>
              <a:rPr lang="pt-BR" sz="2400" dirty="0">
                <a:latin typeface="+mj-lt"/>
              </a:rPr>
              <a:t>Então,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lhe responderam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: </a:t>
            </a:r>
            <a:r>
              <a:rPr lang="pt-BR" sz="2400" dirty="0">
                <a:latin typeface="+mj-lt"/>
              </a:rPr>
              <a:t>Nosso pai é Abraão. Disse-lhes Jesus: Se sois filhos de Abraão, praticai as obras de Abraão</a:t>
            </a:r>
            <a:r>
              <a:rPr lang="pt-BR" sz="2400" dirty="0" smtClean="0">
                <a:latin typeface="+mj-lt"/>
              </a:rPr>
              <a:t>.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274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84071" y="511215"/>
            <a:ext cx="5951978" cy="12926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algn="ctr"/>
            <a:r>
              <a:rPr lang="pt-BR" sz="2800" dirty="0" smtClean="0"/>
              <a:t>Revoltados/ estado de indagação/ contrariados </a:t>
            </a:r>
            <a:endParaRPr lang="pt-BR" sz="2800" i="1" dirty="0" smtClean="0"/>
          </a:p>
          <a:p>
            <a:pPr algn="ctr"/>
            <a:endParaRPr lang="pt-BR" sz="500" i="1" dirty="0"/>
          </a:p>
          <a:p>
            <a:pPr algn="ctr"/>
            <a:endParaRPr lang="pt-BR" sz="500" i="1" dirty="0"/>
          </a:p>
        </p:txBody>
      </p:sp>
      <p:sp>
        <p:nvSpPr>
          <p:cNvPr id="14" name="Rectangle 13"/>
          <p:cNvSpPr/>
          <p:nvPr/>
        </p:nvSpPr>
        <p:spPr>
          <a:xfrm>
            <a:off x="-7951" y="1632411"/>
            <a:ext cx="9151951" cy="52255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 smtClean="0">
                <a:solidFill>
                  <a:schemeClr val="tx1"/>
                </a:solidFill>
                <a:latin typeface="+mj-lt"/>
              </a:rPr>
              <a:t>15 ocorrências nas narrativas de João – todas referentes aos Judeus.</a:t>
            </a: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12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  <a:p>
            <a:pPr algn="ctr"/>
            <a:endParaRPr lang="pt-BR" sz="29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37" y="2721712"/>
            <a:ext cx="8843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Judeus que creram...</a:t>
            </a:r>
          </a:p>
          <a:p>
            <a:endParaRPr lang="pt-BR" sz="2400" dirty="0" smtClean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436" y="3707147"/>
            <a:ext cx="8843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>
              <a:latin typeface="+mj-lt"/>
            </a:endParaRPr>
          </a:p>
          <a:p>
            <a:r>
              <a:rPr lang="pt-BR" sz="2400" dirty="0">
                <a:latin typeface="+mj-lt"/>
              </a:rPr>
              <a:t>8.47 -  Quem é de Deus ouve as palavras de Deus; por isso, não me dais ouvidos, porque não sois de Deus</a:t>
            </a:r>
            <a:r>
              <a:rPr lang="pt-BR" sz="2400" dirty="0" smtClean="0">
                <a:latin typeface="+mj-lt"/>
              </a:rPr>
              <a:t>.</a:t>
            </a:r>
          </a:p>
          <a:p>
            <a:endParaRPr lang="pt-BR" sz="2400" dirty="0">
              <a:latin typeface="+mj-lt"/>
            </a:endParaRPr>
          </a:p>
          <a:p>
            <a:r>
              <a:rPr lang="pt-BR" sz="2400" dirty="0" smtClean="0">
                <a:latin typeface="+mj-lt"/>
              </a:rPr>
              <a:t>8.48 - 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Responderam</a:t>
            </a:r>
            <a:r>
              <a:rPr lang="pt-BR" sz="2400" dirty="0">
                <a:latin typeface="+mj-lt"/>
              </a:rPr>
              <a:t>, pois, os judeus e lhe disseram: Porventura, não temos razão em dizer que és samaritano e tens demônio</a:t>
            </a:r>
            <a:r>
              <a:rPr lang="pt-BR" sz="2400" dirty="0" smtClean="0">
                <a:latin typeface="+mj-lt"/>
              </a:rPr>
              <a:t>?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997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7952" y="3429000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715" y="2609852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 </a:t>
            </a:r>
            <a:r>
              <a:rPr lang="pt-BR" sz="2900" i="1" dirty="0" smtClean="0"/>
              <a:t>/apekrithe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média.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118757" y="129445"/>
            <a:ext cx="3894364" cy="1209499"/>
          </a:xfrm>
          <a:prstGeom prst="wedgeRoundRectCallout">
            <a:avLst>
              <a:gd name="adj1" fmla="val -66607"/>
              <a:gd name="adj2" fmla="val 100081"/>
              <a:gd name="adj3" fmla="val 166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 smtClean="0"/>
              <a:t>Revolta/ estado de indagação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2976401" y="4512251"/>
            <a:ext cx="5739493" cy="1209499"/>
          </a:xfrm>
          <a:prstGeom prst="wedgeRoundRectCallout">
            <a:avLst>
              <a:gd name="adj1" fmla="val -60600"/>
              <a:gd name="adj2" fmla="val -163788"/>
              <a:gd name="adj3" fmla="val 166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 smtClean="0"/>
              <a:t>Avaliação em conjunto/ ponderação/ encontrar a lógica</a:t>
            </a:r>
          </a:p>
        </p:txBody>
      </p:sp>
    </p:spTree>
    <p:extLst>
      <p:ext uri="{BB962C8B-B14F-4D97-AF65-F5344CB8AC3E}">
        <p14:creationId xmlns:p14="http://schemas.microsoft.com/office/powerpoint/2010/main" val="177392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676645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V18 –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Indagaram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judeus, e  disseram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ele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sinal nos </a:t>
            </a:r>
            <a:r>
              <a:rPr lang="pt-BR" sz="26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mostras como prova para fazer isto?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437" y="1820638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a)pekri&amp;qhsan </a:t>
            </a:r>
            <a:r>
              <a:rPr lang="pt-BR" sz="2900" i="1" dirty="0" smtClean="0"/>
              <a:t>/apekrithesan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7952" y="3429000"/>
            <a:ext cx="9144000" cy="9485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V19 -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Ponderou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Jesus e disse a eles: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Destruí este santuário e em três dias o levantarei.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715" y="2609852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a)pekri&amp;qh </a:t>
            </a:r>
            <a:r>
              <a:rPr lang="pt-BR" sz="2900" i="1" dirty="0" smtClean="0"/>
              <a:t>/apekrithe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média.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2" y="5313950"/>
            <a:ext cx="9144000" cy="1376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 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 pois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judeus: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quarenta e seis anos foi construido este santuário, e tu em três dias levantarás o mesmo?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7952" y="4608015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ei}pan ou}n</a:t>
            </a:r>
            <a:r>
              <a:rPr lang="pt-BR" sz="2900" i="1" dirty="0" smtClean="0"/>
              <a:t>/eipan oun</a:t>
            </a:r>
            <a:r>
              <a:rPr lang="pt-BR" sz="2900" b="1" dirty="0" smtClean="0">
                <a:solidFill>
                  <a:srgbClr val="C00000"/>
                </a:solidFill>
              </a:rPr>
              <a:t>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então disseram. </a:t>
            </a:r>
            <a:endParaRPr lang="pt-BR" sz="2900" i="1" dirty="0">
              <a:solidFill>
                <a:srgbClr val="C00000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2702379" y="3275389"/>
            <a:ext cx="4699065" cy="823083"/>
          </a:xfrm>
          <a:prstGeom prst="wedgeRoundRectCallout">
            <a:avLst>
              <a:gd name="adj1" fmla="val -52328"/>
              <a:gd name="adj2" fmla="val 116371"/>
              <a:gd name="adj3" fmla="val 166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 smtClean="0"/>
              <a:t>Conclusão lógica</a:t>
            </a:r>
          </a:p>
        </p:txBody>
      </p:sp>
    </p:spTree>
    <p:extLst>
      <p:ext uri="{BB962C8B-B14F-4D97-AF65-F5344CB8AC3E}">
        <p14:creationId xmlns:p14="http://schemas.microsoft.com/office/powerpoint/2010/main" val="39323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8407" y="938893"/>
            <a:ext cx="87031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Não tente negar quem Jesus é nas Escrituras.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Não negue, mesmo que seja contra você.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Muitos não conseguirão entender Jesus – em toda equação há lógica, mas nem toda lógica é bem equacionada.</a:t>
            </a:r>
          </a:p>
        </p:txBody>
      </p:sp>
    </p:spTree>
    <p:extLst>
      <p:ext uri="{BB962C8B-B14F-4D97-AF65-F5344CB8AC3E}">
        <p14:creationId xmlns:p14="http://schemas.microsoft.com/office/powerpoint/2010/main" val="357061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958" y="580034"/>
            <a:ext cx="8997042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apenas se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corresponder à sua fé. 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543" y="1824990"/>
            <a:ext cx="9493134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vemos as suas obras e não vemos      </a:t>
            </a:r>
          </a:p>
          <a:p>
            <a:pPr algn="ctr"/>
            <a:r>
              <a:rPr lang="pt-BR" sz="4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sua glória, nossa fé é falsa e também idólatra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35047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2" y="1053194"/>
            <a:ext cx="9144000" cy="17858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V21 -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a respeito do santuário do seu corpo.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havia dito isto,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 creram na Escritura e na palavra que Jesus havia dito. 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0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2" y="1053194"/>
            <a:ext cx="9144000" cy="1804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V21 -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a respeito do santuário do seu corpo.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havia dito isto,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 creram na Escritura e na palavra que Jesus havia dito. 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0774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Nota explicativa de João.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João e os discipulos entenderam mais tarde.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Eles tinham fé, mas a fé genuína nasceu mais tarde.</a:t>
            </a:r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11607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2" y="1053194"/>
            <a:ext cx="9144000" cy="1804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V21 -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a respeito do santuário do seu corpo.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os mortos,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havia dito isto,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 creram na Escritura e na palavra que Jesus havia dito. 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0774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Nota explicativa de João.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João e os discipulos entenderam mais tarde.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Foram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lembrados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– a</a:t>
            </a: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ção no coração.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Eles tinham fé, mas a fé genuína nasceu mais tarde.</a:t>
            </a:r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346870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2" y="1053194"/>
            <a:ext cx="9144000" cy="1804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V21 -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a respeito do santuário do seu corpo.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os mortos,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discipulos dele que havia dito isto,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 creram na Escritura e na palavra que Jesus havia dito. 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0774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Nota explicativa de João.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João e os discipulos entenderam mais tarde.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/>
              <a:t>Foram</a:t>
            </a:r>
            <a:r>
              <a:rPr lang="en-US" sz="2800" dirty="0" smtClean="0"/>
              <a:t> </a:t>
            </a:r>
            <a:r>
              <a:rPr lang="en-US" sz="2800" dirty="0" err="1" smtClean="0"/>
              <a:t>lembrados</a:t>
            </a:r>
            <a:r>
              <a:rPr lang="en-US" sz="2800" dirty="0" smtClean="0"/>
              <a:t> – a</a:t>
            </a:r>
            <a:r>
              <a:rPr lang="pt-BR" sz="2800" dirty="0" smtClean="0"/>
              <a:t>ção no coração.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Eles tinham fé, mas a fé genuína nasceu mais tarde.</a:t>
            </a:r>
          </a:p>
          <a:p>
            <a:pPr algn="ctr"/>
            <a:endParaRPr lang="pt-BR" sz="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2266" y="3008357"/>
            <a:ext cx="8923564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900" i="1" dirty="0" smtClean="0">
                <a:latin typeface="SPIonic" panose="00000400000000000000" pitchFamily="2" charset="0"/>
              </a:rPr>
              <a:t>e)mnh&amp;sqhsan </a:t>
            </a:r>
            <a:r>
              <a:rPr lang="pt-BR" sz="2900" i="1" dirty="0" smtClean="0"/>
              <a:t>/emnesthesan </a:t>
            </a:r>
            <a:r>
              <a:rPr lang="pt-BR" sz="2900" dirty="0" smtClean="0">
                <a:solidFill>
                  <a:srgbClr val="C00000"/>
                </a:solidFill>
              </a:rPr>
              <a:t>– </a:t>
            </a:r>
            <a:r>
              <a:rPr lang="pt-BR" sz="2900" i="1" dirty="0" smtClean="0">
                <a:solidFill>
                  <a:srgbClr val="C00000"/>
                </a:solidFill>
              </a:rPr>
              <a:t> voz passiva. </a:t>
            </a:r>
            <a:endParaRPr lang="pt-BR" sz="29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2" y="1053194"/>
            <a:ext cx="9144000" cy="1804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V21 -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Ele, porém, falava a respeito do santuário do seu corpo.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V22 – 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Quando, pois, foi ressurreto levantado dentre os mortos,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lembraram-se os discipulos dele que havia dito isto, 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então creram na Escritura e na palavra que Jesus havia dito</a:t>
            </a:r>
            <a:r>
              <a:rPr lang="pt-BR" sz="26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700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082" y="4029085"/>
            <a:ext cx="8935918" cy="20774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00" dirty="0" smtClean="0"/>
          </a:p>
          <a:p>
            <a:pPr algn="ctr"/>
            <a:endParaRPr lang="pt-BR" sz="300" dirty="0"/>
          </a:p>
          <a:p>
            <a:pPr algn="ctr"/>
            <a:endParaRPr lang="pt-BR" sz="300" dirty="0" smtClean="0"/>
          </a:p>
          <a:p>
            <a:pPr algn="ctr"/>
            <a:endParaRPr lang="pt-BR" sz="3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Nota explicativa de João.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João e os discipulos entenderam mais tarde.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/>
              <a:t>Foram</a:t>
            </a:r>
            <a:r>
              <a:rPr lang="en-US" sz="2800" dirty="0" smtClean="0"/>
              <a:t> </a:t>
            </a:r>
            <a:r>
              <a:rPr lang="en-US" sz="2800" dirty="0" err="1" smtClean="0"/>
              <a:t>lembrados</a:t>
            </a:r>
            <a:r>
              <a:rPr lang="en-US" sz="2800" dirty="0" smtClean="0"/>
              <a:t> – a</a:t>
            </a:r>
            <a:r>
              <a:rPr lang="pt-BR" sz="2800" dirty="0" smtClean="0"/>
              <a:t>ção no coração.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/>
              <a:t>Eles tinham fé, mas a fé genuína nasceu mais tarde.</a:t>
            </a:r>
          </a:p>
          <a:p>
            <a:pPr algn="ctr"/>
            <a:endParaRPr lang="pt-BR" sz="500" i="1" dirty="0"/>
          </a:p>
        </p:txBody>
      </p:sp>
    </p:spTree>
    <p:extLst>
      <p:ext uri="{BB962C8B-B14F-4D97-AF65-F5344CB8AC3E}">
        <p14:creationId xmlns:p14="http://schemas.microsoft.com/office/powerpoint/2010/main" val="388287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8165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407" y="1379765"/>
            <a:ext cx="8703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A lógica da fé salvadora é a regeneração – somente Deus pode equacionar.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Não é apenar entender, mas crer e entender. </a:t>
            </a:r>
          </a:p>
        </p:txBody>
      </p:sp>
    </p:spTree>
    <p:extLst>
      <p:ext uri="{BB962C8B-B14F-4D97-AF65-F5344CB8AC3E}">
        <p14:creationId xmlns:p14="http://schemas.microsoft.com/office/powerpoint/2010/main" val="142558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958" y="580034"/>
            <a:ext cx="8997042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apenas se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corresponder à sua fé. 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543" y="1824990"/>
            <a:ext cx="9493134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vemos as suas obras e não vemos      </a:t>
            </a:r>
          </a:p>
          <a:p>
            <a:pPr algn="ctr"/>
            <a:r>
              <a:rPr lang="pt-BR" sz="4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sua glória, nossa fé é falsa e também idólatra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43845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952" y="2857503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 Implicações conclusivas: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" y="9526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Não adapte Jesus à sua fé.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52" y="70621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</a:t>
            </a:r>
            <a:r>
              <a:rPr lang="pt-BR" sz="3200" dirty="0">
                <a:solidFill>
                  <a:schemeClr val="tx1"/>
                </a:solidFill>
              </a:rPr>
              <a:t>2 – Não endureça o coração diante de Cristo.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1411063"/>
            <a:ext cx="9144000" cy="1036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</a:t>
            </a:r>
            <a:r>
              <a:rPr lang="pt-BR" sz="3200" dirty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Não resista se a fé nascer no coração – se ela regenerar, será genuína.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1" y="3763737"/>
            <a:ext cx="8809052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Nem todos aqueles que viram as obras de Cristo foram salvos. Apresentar Jesus não salva pessoas.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Crer não significa salvação. A fé deve ser genuína.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Ninguém se expõe ao evangelho voluntariamente.</a:t>
            </a:r>
          </a:p>
        </p:txBody>
      </p:sp>
    </p:spTree>
    <p:extLst>
      <p:ext uri="{BB962C8B-B14F-4D97-AF65-F5344CB8AC3E}">
        <p14:creationId xmlns:p14="http://schemas.microsoft.com/office/powerpoint/2010/main" val="303263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12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958" y="580034"/>
            <a:ext cx="8997042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apenas se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corresponder à sua fé. 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78543" y="1824990"/>
            <a:ext cx="9493134" cy="332398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vemos as suas obras e não vemos      </a:t>
            </a:r>
          </a:p>
          <a:p>
            <a:pPr algn="ctr"/>
            <a:r>
              <a:rPr lang="pt-BR" sz="4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sua glória, nossa fé é falsa e também idólatra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89816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2198</TotalTime>
  <Words>2872</Words>
  <Application>Microsoft Office PowerPoint</Application>
  <PresentationFormat>On-screen Show (4:3)</PresentationFormat>
  <Paragraphs>529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Century Gothic</vt:lpstr>
      <vt:lpstr>SPIonic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183</cp:revision>
  <dcterms:created xsi:type="dcterms:W3CDTF">2015-02-28T18:51:08Z</dcterms:created>
  <dcterms:modified xsi:type="dcterms:W3CDTF">2015-05-17T19:38:55Z</dcterms:modified>
</cp:coreProperties>
</file>